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2" r:id="rId4"/>
    <p:sldId id="257" r:id="rId5"/>
    <p:sldId id="267" r:id="rId6"/>
    <p:sldId id="258" r:id="rId7"/>
    <p:sldId id="269" r:id="rId8"/>
    <p:sldId id="259" r:id="rId9"/>
    <p:sldId id="264" r:id="rId10"/>
    <p:sldId id="261" r:id="rId11"/>
    <p:sldId id="263" r:id="rId12"/>
    <p:sldId id="265" r:id="rId13"/>
    <p:sldId id="266" r:id="rId14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2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6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0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72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778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69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0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21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21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6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88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15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29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19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4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6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36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40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12000">
              <a:schemeClr val="accent1"/>
            </a:gs>
            <a:gs pos="89000">
              <a:schemeClr val="accent1">
                <a:lumMod val="5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F792C7C-40E3-480E-83A4-F0EE642064A9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1E54E-809C-42F9-BA82-C5E89510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192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732" y="478981"/>
            <a:ext cx="6013596" cy="3329581"/>
          </a:xfrm>
        </p:spPr>
        <p:txBody>
          <a:bodyPr/>
          <a:lstStyle/>
          <a:p>
            <a:r>
              <a:rPr lang="en-US" dirty="0" smtClean="0"/>
              <a:t>How Did Life Start on Earth?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9679" y="3871607"/>
            <a:ext cx="8825658" cy="861420"/>
          </a:xfrm>
        </p:spPr>
        <p:txBody>
          <a:bodyPr/>
          <a:lstStyle/>
          <a:p>
            <a:r>
              <a:rPr lang="en-US" dirty="0" smtClean="0"/>
              <a:t>Theories for Thought.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27" b="96386" l="9826" r="89699">
                        <a14:foregroundMark x1="18225" y1="50000" x2="20127" y2="66867"/>
                        <a14:foregroundMark x1="24723" y1="72289" x2="29794" y2="82129"/>
                        <a14:foregroundMark x1="52615" y1="91165" x2="39778" y2="87751"/>
                        <a14:foregroundMark x1="30745" y1="81928" x2="36926" y2="88153"/>
                        <a14:foregroundMark x1="46751" y1="92369" x2="55468" y2="91566"/>
                        <a14:foregroundMark x1="56418" y1="91767" x2="53249" y2="92169"/>
                        <a14:foregroundMark x1="20761" y1="33133" x2="18700" y2="42369"/>
                        <a14:foregroundMark x1="19493" y1="37149" x2="17908" y2="42169"/>
                        <a14:foregroundMark x1="17750" y1="48795" x2="17908" y2="54819"/>
                        <a14:foregroundMark x1="17274" y1="47590" x2="17116" y2="50602"/>
                        <a14:foregroundMark x1="17274" y1="49598" x2="17591" y2="54418"/>
                        <a14:foregroundMark x1="17116" y1="51807" x2="17433" y2="56827"/>
                        <a14:foregroundMark x1="17433" y1="53414" x2="18384" y2="60040"/>
                        <a14:foregroundMark x1="25515" y1="77711" x2="22821" y2="73695"/>
                      </a14:backgroundRemoval>
                    </a14:imgEffect>
                  </a14:imgLayer>
                </a14:imgProps>
              </a:ext>
            </a:extLst>
          </a:blip>
          <a:srcRect l="14881" t="5342" r="14247" b="5181"/>
          <a:stretch/>
        </p:blipFill>
        <p:spPr>
          <a:xfrm>
            <a:off x="4976454" y="3429000"/>
            <a:ext cx="2890838" cy="2880495"/>
          </a:xfrm>
          <a:prstGeom prst="rect">
            <a:avLst/>
          </a:prstGeom>
        </p:spPr>
      </p:pic>
      <p:pic>
        <p:nvPicPr>
          <p:cNvPr id="6" name="Picture 4" descr="http://kidsmagicworld.com.au/wp-content/uploads/2014/09/eart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922" y="952811"/>
            <a:ext cx="4607322" cy="46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10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Miller-Urey Experiment: 1953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902" y="1331259"/>
            <a:ext cx="6495689" cy="530245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Testing of </a:t>
            </a:r>
            <a:r>
              <a:rPr lang="en-US" sz="2400" dirty="0" err="1" smtClean="0"/>
              <a:t>Oparin</a:t>
            </a:r>
            <a:r>
              <a:rPr lang="en-US" sz="2400" dirty="0" smtClean="0"/>
              <a:t>-Haldane theory.</a:t>
            </a:r>
          </a:p>
          <a:p>
            <a:r>
              <a:rPr lang="en-US" sz="2400" dirty="0" smtClean="0"/>
              <a:t>Ingredients:</a:t>
            </a:r>
          </a:p>
          <a:p>
            <a:pPr lvl="1"/>
            <a:r>
              <a:rPr lang="en-US" sz="2000" dirty="0" smtClean="0"/>
              <a:t>water </a:t>
            </a:r>
            <a:r>
              <a:rPr lang="en-US" sz="2000" dirty="0"/>
              <a:t>(H</a:t>
            </a:r>
            <a:r>
              <a:rPr lang="en-US" sz="2000" baseline="-25000" dirty="0"/>
              <a:t>2</a:t>
            </a:r>
            <a:r>
              <a:rPr lang="en-US" sz="2000" dirty="0"/>
              <a:t>O), </a:t>
            </a:r>
            <a:endParaRPr lang="en-US" sz="2000" dirty="0" smtClean="0"/>
          </a:p>
          <a:p>
            <a:pPr lvl="1"/>
            <a:r>
              <a:rPr lang="en-US" sz="2000" dirty="0" smtClean="0"/>
              <a:t>methane </a:t>
            </a:r>
            <a:r>
              <a:rPr lang="en-US" sz="2000" dirty="0"/>
              <a:t>(CH</a:t>
            </a:r>
            <a:r>
              <a:rPr lang="en-US" sz="2000" baseline="-25000" dirty="0"/>
              <a:t>4</a:t>
            </a:r>
            <a:r>
              <a:rPr lang="en-US" sz="2000" dirty="0"/>
              <a:t>), </a:t>
            </a:r>
            <a:endParaRPr lang="en-US" sz="2000" dirty="0" smtClean="0"/>
          </a:p>
          <a:p>
            <a:pPr lvl="1"/>
            <a:r>
              <a:rPr lang="en-US" sz="2000" dirty="0" smtClean="0"/>
              <a:t>ammonia </a:t>
            </a:r>
            <a:r>
              <a:rPr lang="en-US" sz="2000" dirty="0"/>
              <a:t>(NH</a:t>
            </a:r>
            <a:r>
              <a:rPr lang="en-US" sz="2000" baseline="-25000" dirty="0"/>
              <a:t>3</a:t>
            </a:r>
            <a:r>
              <a:rPr lang="en-US" sz="2000" dirty="0"/>
              <a:t>), </a:t>
            </a:r>
            <a:endParaRPr lang="en-US" sz="2000" dirty="0" smtClean="0"/>
          </a:p>
          <a:p>
            <a:pPr lvl="1"/>
            <a:r>
              <a:rPr lang="en-US" sz="2000" dirty="0" smtClean="0"/>
              <a:t>hydrogen </a:t>
            </a:r>
            <a:r>
              <a:rPr lang="en-US" sz="2000" dirty="0"/>
              <a:t>(H</a:t>
            </a:r>
            <a:r>
              <a:rPr lang="en-US" sz="2000" baseline="-25000" dirty="0"/>
              <a:t>2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Put these into a container meant to simulate Earth’s early atmosphere.</a:t>
            </a:r>
          </a:p>
          <a:p>
            <a:r>
              <a:rPr lang="en-US" sz="2400" dirty="0" smtClean="0"/>
              <a:t>Add a spark (simulating a lightning strike)</a:t>
            </a:r>
          </a:p>
          <a:p>
            <a:r>
              <a:rPr lang="en-US" sz="2400" dirty="0" smtClean="0"/>
              <a:t>What gets created?</a:t>
            </a:r>
          </a:p>
          <a:p>
            <a:r>
              <a:rPr lang="en-US" sz="2400" dirty="0" smtClean="0"/>
              <a:t>Amino acids &amp; other organic molecules!</a:t>
            </a:r>
          </a:p>
          <a:p>
            <a:r>
              <a:rPr lang="en-US" sz="2400" b="1" dirty="0" smtClean="0"/>
              <a:t>This proves that given the proper circumstances, the basic compounds of life can spontaneously form!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299" y="1085564"/>
            <a:ext cx="5311177" cy="35574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91299" y="4326493"/>
            <a:ext cx="19319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Photo credit: Â© Corbis Images</a:t>
            </a:r>
            <a:endParaRPr lang="en-US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300" y="4154034"/>
            <a:ext cx="3305176" cy="247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1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Lerman</a:t>
            </a:r>
            <a:r>
              <a:rPr lang="en-US" dirty="0" smtClean="0"/>
              <a:t> Bubble Model: 1986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2" y="1614768"/>
            <a:ext cx="4240214" cy="4195481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Another plausible theory that supplements the Miller-Urey experiments.</a:t>
            </a:r>
          </a:p>
          <a:p>
            <a:r>
              <a:rPr lang="en-US" sz="2800" dirty="0" smtClean="0"/>
              <a:t>Including data from thermo vents expelling toxic chemicals at the base of the ocean.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78" t="4964" r="2496" b="7353"/>
          <a:stretch/>
        </p:blipFill>
        <p:spPr>
          <a:xfrm>
            <a:off x="4974926" y="1614768"/>
            <a:ext cx="7149682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0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Summary: Write this down. (5min) </a:t>
            </a:r>
            <a:endParaRPr lang="en-US" sz="2800" dirty="0" smtClean="0"/>
          </a:p>
          <a:p>
            <a:r>
              <a:rPr lang="en-US" sz="2800" dirty="0" smtClean="0"/>
              <a:t>According to the evidence…</a:t>
            </a:r>
          </a:p>
          <a:p>
            <a:r>
              <a:rPr lang="en-US" sz="2600" u="sng" dirty="0" smtClean="0"/>
              <a:t>The Earth is estimated to be close to 4.6 billion years old.</a:t>
            </a:r>
          </a:p>
          <a:p>
            <a:r>
              <a:rPr lang="en-US" sz="2600" u="sng" dirty="0" smtClean="0"/>
              <a:t>Abiogenesis </a:t>
            </a:r>
            <a:r>
              <a:rPr lang="en-US" sz="2600" u="sng" dirty="0"/>
              <a:t>is the natural process of life arising from non-living matter, such as simple organic compounds.</a:t>
            </a:r>
            <a:endParaRPr lang="en-US" sz="2600" u="sng" dirty="0" smtClean="0"/>
          </a:p>
          <a:p>
            <a:r>
              <a:rPr lang="en-US" sz="2600" u="sng" dirty="0" smtClean="0"/>
              <a:t>Life is to believed to have started roughly 3.8 billion years ago.</a:t>
            </a:r>
          </a:p>
          <a:p>
            <a:r>
              <a:rPr lang="en-US" sz="2600" u="sng" dirty="0" smtClean="0"/>
              <a:t>The first life was likely a single-celled organism.</a:t>
            </a:r>
          </a:p>
          <a:p>
            <a:r>
              <a:rPr lang="en-US" sz="2600" u="sng" dirty="0" smtClean="0"/>
              <a:t>This “</a:t>
            </a:r>
            <a:r>
              <a:rPr lang="en-US" sz="2600" b="1" u="sng" dirty="0" smtClean="0"/>
              <a:t>LUCA”</a:t>
            </a:r>
            <a:r>
              <a:rPr lang="en-US" sz="2600" u="sng" dirty="0" smtClean="0"/>
              <a:t> (Last Universal Common Ancestor) became the basis for all other life to evolve from. (at least once) though recent data may suggest more than one possible abiogenesis event.</a:t>
            </a:r>
          </a:p>
          <a:p>
            <a:r>
              <a:rPr lang="en-US" sz="2600" u="sng" dirty="0" smtClean="0"/>
              <a:t>Although it can’t be confirmed now, it is also probable that basic constituents for life could have been planted from another planet on </a:t>
            </a:r>
            <a:r>
              <a:rPr lang="en-US" sz="2600" u="sng" dirty="0"/>
              <a:t>an </a:t>
            </a:r>
            <a:r>
              <a:rPr lang="en-US" sz="2600" u="sng" dirty="0" smtClean="0"/>
              <a:t>asteroid (</a:t>
            </a:r>
            <a:r>
              <a:rPr lang="en-US" sz="2600" u="sng" dirty="0"/>
              <a:t>called seeding</a:t>
            </a:r>
            <a:r>
              <a:rPr lang="en-US" sz="2600" u="sng" dirty="0" smtClean="0"/>
              <a:t>). </a:t>
            </a:r>
          </a:p>
          <a:p>
            <a:r>
              <a:rPr lang="en-US" sz="2600" u="sng" dirty="0" smtClean="0"/>
              <a:t>The other major alternative to abiogenesis is that it was a consequence of natural chemical evolution.</a:t>
            </a:r>
          </a:p>
          <a:p>
            <a:r>
              <a:rPr lang="en-US" sz="2600" u="sng" dirty="0" smtClean="0"/>
              <a:t>Evidence is found in carbon dating, which dates the age of rocks and fossils, and the organic compounds found in meteors. </a:t>
            </a:r>
          </a:p>
          <a:p>
            <a:r>
              <a:rPr lang="en-US" sz="2600" u="sng" dirty="0" err="1" smtClean="0"/>
              <a:t>Oparin</a:t>
            </a:r>
            <a:r>
              <a:rPr lang="en-US" sz="2600" u="sng" dirty="0" smtClean="0"/>
              <a:t>-Haldane, Miller-Urey, </a:t>
            </a:r>
            <a:r>
              <a:rPr lang="en-US" sz="2600" u="sng" dirty="0" err="1" smtClean="0"/>
              <a:t>Lerman</a:t>
            </a:r>
            <a:r>
              <a:rPr lang="en-US" sz="2600" u="sng" dirty="0" smtClean="0"/>
              <a:t> models offer suggestions that help explain abiogenesis.</a:t>
            </a:r>
          </a:p>
          <a:p>
            <a:r>
              <a:rPr lang="en-US" sz="2600" dirty="0"/>
              <a:t>Complete the History of Life on Earth worksheet by next class. (20pts, HW</a:t>
            </a:r>
            <a:r>
              <a:rPr lang="en-US" sz="2600" dirty="0" smtClean="0"/>
              <a:t>)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06180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Concept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800" dirty="0" smtClean="0"/>
              <a:t>How old is the Earth?</a:t>
            </a:r>
          </a:p>
          <a:p>
            <a:pPr marL="457200" indent="-457200">
              <a:buAutoNum type="arabicPeriod"/>
            </a:pPr>
            <a:r>
              <a:rPr lang="en-US" sz="2800" dirty="0" smtClean="0"/>
              <a:t>How long does the physical evidence say life has existed on Earth?</a:t>
            </a:r>
          </a:p>
          <a:p>
            <a:pPr marL="457200" indent="-457200">
              <a:buAutoNum type="arabicPeriod"/>
            </a:pPr>
            <a:r>
              <a:rPr lang="en-US" sz="2800" dirty="0" smtClean="0"/>
              <a:t>What are some of the ‘scientific’ explanations to explain how life started? (there are </a:t>
            </a:r>
            <a:r>
              <a:rPr lang="en-US" sz="2800" dirty="0"/>
              <a:t>2</a:t>
            </a:r>
            <a:r>
              <a:rPr lang="en-US" sz="2800" dirty="0" smtClean="0"/>
              <a:t> main ones).</a:t>
            </a:r>
          </a:p>
          <a:p>
            <a:pPr marL="0" indent="0">
              <a:buNone/>
            </a:pPr>
            <a:r>
              <a:rPr lang="en-US" sz="2800" dirty="0" smtClean="0"/>
              <a:t>Complete the History of Life on Earth worksheet by next class. (20pts, HW)</a:t>
            </a:r>
          </a:p>
          <a:p>
            <a:pPr marL="457200" indent="-457200">
              <a:buAutoNum type="arabicPeriod"/>
            </a:pPr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65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Question: How Old is the Earth?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533" y="1237130"/>
            <a:ext cx="3725567" cy="5441576"/>
          </a:xfrm>
        </p:spPr>
        <p:txBody>
          <a:bodyPr>
            <a:normAutofit fontScale="77500" lnSpcReduction="20000"/>
          </a:bodyPr>
          <a:lstStyle/>
          <a:p>
            <a:r>
              <a:rPr lang="en-US" sz="2400" b="1" dirty="0" smtClean="0"/>
              <a:t>Creationist </a:t>
            </a:r>
            <a:r>
              <a:rPr lang="en-US" sz="2400" dirty="0" smtClean="0"/>
              <a:t>= between 4 and 10 thousand years old.</a:t>
            </a:r>
          </a:p>
          <a:p>
            <a:r>
              <a:rPr lang="en-US" sz="2800" b="1" dirty="0" smtClean="0"/>
              <a:t>Science</a:t>
            </a:r>
            <a:r>
              <a:rPr lang="en-US" sz="2800" dirty="0" smtClean="0"/>
              <a:t> = “So </a:t>
            </a:r>
            <a:r>
              <a:rPr lang="en-US" sz="2800" dirty="0"/>
              <a:t>far, oldest dated Earth rocks are 3.96 billion </a:t>
            </a:r>
            <a:r>
              <a:rPr lang="en-US" sz="2800" dirty="0" smtClean="0"/>
              <a:t>years”.</a:t>
            </a:r>
          </a:p>
          <a:p>
            <a:pPr marL="742950" lvl="2" indent="-342900"/>
            <a:r>
              <a:rPr lang="en-US" sz="800" dirty="0"/>
              <a:t>http://abyss.uoregon.edu/~js/lectures/age_of_the_earth/age_of_the_earth.html</a:t>
            </a:r>
          </a:p>
          <a:p>
            <a:r>
              <a:rPr lang="en-US" sz="2800" dirty="0" smtClean="0"/>
              <a:t>Estimates put the age of the Earth at about </a:t>
            </a:r>
            <a:r>
              <a:rPr lang="en-US" sz="2800" u="sng" dirty="0" smtClean="0"/>
              <a:t>4.6 </a:t>
            </a:r>
            <a:r>
              <a:rPr lang="en-US" sz="2800" u="sng" dirty="0"/>
              <a:t>billion years </a:t>
            </a:r>
            <a:r>
              <a:rPr lang="en-US" sz="2800" dirty="0"/>
              <a:t>with an uncertainty of less than 1 </a:t>
            </a:r>
            <a:r>
              <a:rPr lang="en-US" sz="2800" dirty="0" smtClean="0"/>
              <a:t>percent.</a:t>
            </a:r>
          </a:p>
          <a:p>
            <a:pPr lvl="1"/>
            <a:r>
              <a:rPr lang="en-US" sz="900" dirty="0"/>
              <a:t>https://pubs.usgs.gov/gip/geotime/age.html</a:t>
            </a:r>
            <a:endParaRPr lang="en-US" sz="900" dirty="0" smtClean="0"/>
          </a:p>
          <a:p>
            <a:pPr lvl="1"/>
            <a:r>
              <a:rPr lang="en-US" sz="2400" dirty="0" smtClean="0"/>
              <a:t>Rough estimate due to the fact that Earth components are naturally recycled</a:t>
            </a:r>
            <a:r>
              <a:rPr lang="en-US" sz="2000" dirty="0" smtClean="0"/>
              <a:t>. </a:t>
            </a:r>
          </a:p>
          <a:p>
            <a:r>
              <a:rPr lang="en-US" sz="2200" dirty="0" smtClean="0"/>
              <a:t>How old is the universe?</a:t>
            </a:r>
          </a:p>
          <a:p>
            <a:r>
              <a:rPr lang="en-US" sz="2200" dirty="0" smtClean="0"/>
              <a:t>14 billion years old.</a:t>
            </a:r>
          </a:p>
        </p:txBody>
      </p:sp>
      <p:pic>
        <p:nvPicPr>
          <p:cNvPr id="2050" name="Picture 2" descr="http://clubhousenews.com/wp-content/uploads/2014/02/Earths-cru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157" y="1337094"/>
            <a:ext cx="7342310" cy="512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70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571" y="452718"/>
            <a:ext cx="10102402" cy="1400530"/>
          </a:xfrm>
        </p:spPr>
        <p:txBody>
          <a:bodyPr/>
          <a:lstStyle/>
          <a:p>
            <a:r>
              <a:rPr lang="en-US" dirty="0" smtClean="0"/>
              <a:t>2 Main </a:t>
            </a:r>
            <a:r>
              <a:rPr lang="en-US" dirty="0" smtClean="0">
                <a:solidFill>
                  <a:srgbClr val="FFFF00"/>
                </a:solidFill>
              </a:rPr>
              <a:t>Pathways to Life = Abiogenesis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7384" y="1310498"/>
            <a:ext cx="5305245" cy="1923692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(With the necessary components available)</a:t>
            </a:r>
          </a:p>
          <a:p>
            <a:r>
              <a:rPr lang="en-US" sz="2800" dirty="0" smtClean="0"/>
              <a:t>There are 2 pathways that may have introduced life on Earth</a:t>
            </a:r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27" b="96386" l="9826" r="89699">
                        <a14:foregroundMark x1="18225" y1="50000" x2="20127" y2="66867"/>
                        <a14:foregroundMark x1="24723" y1="72289" x2="29794" y2="82129"/>
                        <a14:foregroundMark x1="52615" y1="91165" x2="39778" y2="87751"/>
                        <a14:foregroundMark x1="30745" y1="81928" x2="36926" y2="88153"/>
                        <a14:foregroundMark x1="46751" y1="92369" x2="55468" y2="91566"/>
                        <a14:foregroundMark x1="56418" y1="91767" x2="53249" y2="92169"/>
                        <a14:foregroundMark x1="20761" y1="33133" x2="18700" y2="42369"/>
                        <a14:foregroundMark x1="19493" y1="37149" x2="17908" y2="42169"/>
                        <a14:foregroundMark x1="17750" y1="48795" x2="17908" y2="54819"/>
                        <a14:foregroundMark x1="17274" y1="47590" x2="17116" y2="50602"/>
                        <a14:foregroundMark x1="17274" y1="49598" x2="17591" y2="54418"/>
                        <a14:foregroundMark x1="17116" y1="51807" x2="17433" y2="56827"/>
                        <a14:foregroundMark x1="17433" y1="53414" x2="18384" y2="60040"/>
                        <a14:foregroundMark x1="25515" y1="77711" x2="22821" y2="73695"/>
                      </a14:backgroundRemoval>
                    </a14:imgEffect>
                  </a14:imgLayer>
                </a14:imgProps>
              </a:ext>
            </a:extLst>
          </a:blip>
          <a:srcRect l="14881" t="5342" r="14247" b="5181"/>
          <a:stretch/>
        </p:blipFill>
        <p:spPr>
          <a:xfrm>
            <a:off x="319033" y="2070338"/>
            <a:ext cx="2963713" cy="2953109"/>
          </a:xfrm>
          <a:prstGeom prst="rect">
            <a:avLst/>
          </a:prstGeom>
        </p:spPr>
      </p:pic>
      <p:pic>
        <p:nvPicPr>
          <p:cNvPr id="4100" name="Picture 4" descr="http://kidsmagicworld.com.au/wp-content/uploads/2014/09/eart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267" y="2070338"/>
            <a:ext cx="3015965" cy="30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6111" y="5200650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Billion Years Ago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455634" y="5180964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286002" y="2817034"/>
            <a:ext cx="7297946" cy="1134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Random Chance: based upon existing laws of nature</a:t>
            </a:r>
            <a:r>
              <a:rPr lang="en-US" u="sng" dirty="0" smtClean="0"/>
              <a:t>.</a:t>
            </a:r>
            <a:endParaRPr lang="en-US" u="sng" dirty="0"/>
          </a:p>
        </p:txBody>
      </p:sp>
      <p:sp>
        <p:nvSpPr>
          <p:cNvPr id="9" name="Right Arrow 8"/>
          <p:cNvSpPr/>
          <p:nvPr/>
        </p:nvSpPr>
        <p:spPr>
          <a:xfrm>
            <a:off x="2286002" y="3546892"/>
            <a:ext cx="7297946" cy="1134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 smtClean="0"/>
              <a:t>Seeding: Meteor brought life (or the ingredients( to Earth).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1424023" y="1614987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428383" y="1615622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18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Life Start: </a:t>
            </a:r>
            <a:br>
              <a:rPr lang="en-US" dirty="0" smtClean="0"/>
            </a:br>
            <a:r>
              <a:rPr lang="en-US" dirty="0" smtClean="0"/>
              <a:t>Multiple Theories Abound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9"/>
            <a:ext cx="9912620" cy="3890682"/>
          </a:xfrm>
        </p:spPr>
        <p:txBody>
          <a:bodyPr>
            <a:normAutofit fontScale="85000" lnSpcReduction="20000"/>
          </a:bodyPr>
          <a:lstStyle/>
          <a:p>
            <a:r>
              <a:rPr lang="en-US" sz="3200" strike="sngStrike" dirty="0" smtClean="0"/>
              <a:t>Spontaneous Generation: </a:t>
            </a:r>
            <a:r>
              <a:rPr lang="en-US" sz="3200" dirty="0" smtClean="0"/>
              <a:t>Pasteur debunked in 1850s</a:t>
            </a:r>
          </a:p>
          <a:p>
            <a:r>
              <a:rPr lang="en-US" sz="3200" dirty="0" smtClean="0"/>
              <a:t>Intelligent Design:</a:t>
            </a:r>
          </a:p>
          <a:p>
            <a:pPr lvl="1"/>
            <a:r>
              <a:rPr lang="en-US" sz="2800" dirty="0" smtClean="0"/>
              <a:t>Creator:</a:t>
            </a:r>
          </a:p>
          <a:p>
            <a:r>
              <a:rPr lang="en-US" sz="3200" dirty="0" smtClean="0"/>
              <a:t>Random events based upon existing physical laws</a:t>
            </a:r>
          </a:p>
          <a:p>
            <a:pPr lvl="1"/>
            <a:r>
              <a:rPr lang="en-US" sz="2800" u="sng" dirty="0" smtClean="0"/>
              <a:t>Seeding</a:t>
            </a:r>
            <a:r>
              <a:rPr lang="en-US" sz="2800" dirty="0" smtClean="0"/>
              <a:t> = Meteors deposited the necessary basic components.</a:t>
            </a:r>
          </a:p>
          <a:p>
            <a:pPr lvl="1"/>
            <a:r>
              <a:rPr lang="en-US" sz="2800" u="sng" dirty="0" smtClean="0"/>
              <a:t>Primordial Soup</a:t>
            </a:r>
            <a:r>
              <a:rPr lang="en-US" sz="2800" dirty="0" smtClean="0"/>
              <a:t> = life started naturally as a result of chemical evolution. </a:t>
            </a:r>
          </a:p>
          <a:p>
            <a:r>
              <a:rPr lang="en-US" sz="3000" dirty="0" smtClean="0"/>
              <a:t>Single event or many, many times?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6333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Most Widely-Accepted Scientific Explanation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409" y="2052638"/>
            <a:ext cx="8862957" cy="4195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008" r="13223"/>
          <a:stretch/>
        </p:blipFill>
        <p:spPr>
          <a:xfrm>
            <a:off x="7341142" y="-8626"/>
            <a:ext cx="4856609" cy="484737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88041" t="27835"/>
          <a:stretch/>
        </p:blipFill>
        <p:spPr>
          <a:xfrm>
            <a:off x="8990936" y="3220528"/>
            <a:ext cx="1059898" cy="30278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263616" y="2398271"/>
            <a:ext cx="1454639" cy="1030729"/>
            <a:chOff x="8189113" y="2189799"/>
            <a:chExt cx="1454639" cy="1030729"/>
          </a:xfrm>
        </p:grpSpPr>
        <p:pic>
          <p:nvPicPr>
            <p:cNvPr id="1026" name="Picture 2" descr="http://nimuseum.files.wordpress.com/2012/01/arbre_vivant_1-1_film-especes-d-especes-ed-lcj-athis-mon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625" b="92500" l="17813" r="835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2813" y="2334824"/>
              <a:ext cx="1180939" cy="885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189113" y="2189799"/>
              <a:ext cx="801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LUCA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91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5" y="1228165"/>
            <a:ext cx="7762782" cy="5629835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What exists for us to use to support one theory or another?</a:t>
            </a:r>
          </a:p>
          <a:p>
            <a:r>
              <a:rPr lang="en-US" sz="2800" dirty="0" smtClean="0"/>
              <a:t>Age of the Earth &amp; Life = radio </a:t>
            </a:r>
            <a:r>
              <a:rPr lang="en-US" sz="2800" dirty="0"/>
              <a:t>dating, high-resolution mass </a:t>
            </a:r>
            <a:r>
              <a:rPr lang="en-US" sz="2800" dirty="0" smtClean="0"/>
              <a:t>spectrometry, </a:t>
            </a:r>
            <a:r>
              <a:rPr lang="en-US" sz="2800" dirty="0" err="1" smtClean="0"/>
              <a:t>SuperSTEM</a:t>
            </a:r>
            <a:r>
              <a:rPr lang="en-US" sz="2800" dirty="0" smtClean="0"/>
              <a:t> microscope.</a:t>
            </a:r>
          </a:p>
          <a:p>
            <a:r>
              <a:rPr lang="en-US" sz="2800" dirty="0" smtClean="0"/>
              <a:t>Life:</a:t>
            </a:r>
          </a:p>
          <a:p>
            <a:r>
              <a:rPr lang="en-US" sz="2800" dirty="0" smtClean="0"/>
              <a:t>Creationism</a:t>
            </a:r>
          </a:p>
          <a:p>
            <a:pPr lvl="1"/>
            <a:r>
              <a:rPr lang="en-US" sz="2600" dirty="0" smtClean="0"/>
              <a:t>Religious text or mythology passed down… FAITH.</a:t>
            </a:r>
          </a:p>
          <a:p>
            <a:pPr lvl="1"/>
            <a:r>
              <a:rPr lang="en-US" sz="2600" dirty="0" smtClean="0"/>
              <a:t>We do not discuss this in detail in schools because of separation of church and state </a:t>
            </a:r>
            <a:r>
              <a:rPr lang="en-US" sz="2600" dirty="0" smtClean="0">
                <a:sym typeface="Wingdings" panose="05000000000000000000" pitchFamily="2" charset="2"/>
              </a:rPr>
              <a:t></a:t>
            </a:r>
            <a:endParaRPr lang="en-US" sz="2600" dirty="0" smtClean="0"/>
          </a:p>
          <a:p>
            <a:r>
              <a:rPr lang="en-US" sz="2800" dirty="0" smtClean="0"/>
              <a:t>Seeding </a:t>
            </a:r>
          </a:p>
          <a:p>
            <a:pPr lvl="1"/>
            <a:r>
              <a:rPr lang="en-US" sz="2600" dirty="0" smtClean="0"/>
              <a:t>Craters &amp; meteorites</a:t>
            </a:r>
          </a:p>
          <a:p>
            <a:r>
              <a:rPr lang="en-US" sz="2800" dirty="0" smtClean="0"/>
              <a:t>Probability of a Random Event through chemical evolution.</a:t>
            </a:r>
          </a:p>
          <a:p>
            <a:pPr lvl="1"/>
            <a:r>
              <a:rPr lang="en-US" sz="2600" dirty="0" err="1"/>
              <a:t>Oparin</a:t>
            </a:r>
            <a:r>
              <a:rPr lang="en-US" sz="2600" dirty="0"/>
              <a:t>-Haldane Theory:</a:t>
            </a:r>
          </a:p>
          <a:p>
            <a:pPr lvl="1"/>
            <a:r>
              <a:rPr lang="en-US" sz="2600" dirty="0"/>
              <a:t>Miller-Urey Experiment:</a:t>
            </a:r>
          </a:p>
          <a:p>
            <a:pPr lvl="1"/>
            <a:r>
              <a:rPr lang="en-US" sz="2600" dirty="0" err="1" smtClean="0"/>
              <a:t>Lerman</a:t>
            </a:r>
            <a:r>
              <a:rPr lang="en-US" sz="2600" dirty="0" smtClean="0"/>
              <a:t> Model: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941" y="129988"/>
            <a:ext cx="3810000" cy="2438400"/>
          </a:xfrm>
          <a:prstGeom prst="rect">
            <a:avLst/>
          </a:prstGeom>
        </p:spPr>
      </p:pic>
      <p:pic>
        <p:nvPicPr>
          <p:cNvPr id="1026" name="Picture 2" descr="Image result for superstem microscop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941" y="4157750"/>
            <a:ext cx="2309719" cy="253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3043" y="4157750"/>
            <a:ext cx="1676898" cy="25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4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46" y="159419"/>
            <a:ext cx="7203922" cy="1816030"/>
          </a:xfrm>
        </p:spPr>
        <p:txBody>
          <a:bodyPr/>
          <a:lstStyle/>
          <a:p>
            <a:r>
              <a:rPr lang="en-US" sz="4000" dirty="0" smtClean="0"/>
              <a:t>Carbon Dating: How we know how old stuff is on Earth.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946" y="2121215"/>
            <a:ext cx="7134913" cy="457542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Aging stuff on Earth is not a random act.</a:t>
            </a:r>
          </a:p>
          <a:p>
            <a:r>
              <a:rPr lang="en-US" sz="2800" dirty="0" smtClean="0"/>
              <a:t>Carbon 12 &amp; Nitrogen are stable.</a:t>
            </a:r>
          </a:p>
          <a:p>
            <a:r>
              <a:rPr lang="en-US" sz="2800" dirty="0" smtClean="0"/>
              <a:t>Carbon 14 is a radioactive isotope that is formed from a neutron/proton swap with nitrogen 14 in the atmosphere.</a:t>
            </a:r>
          </a:p>
          <a:p>
            <a:r>
              <a:rPr lang="en-US" sz="2800" dirty="0" smtClean="0"/>
              <a:t>It takes 5,700 years for half of the carbon 14 to decay back to nitrogen 14</a:t>
            </a:r>
          </a:p>
          <a:p>
            <a:r>
              <a:rPr lang="en-US" sz="2800" dirty="0" smtClean="0"/>
              <a:t>By knowing that unstable radioactive isotopes take specific amounts of time to become stable we can determine how old rocks and fossils are.</a:t>
            </a:r>
          </a:p>
          <a:p>
            <a:r>
              <a:rPr lang="en-US" sz="2800" dirty="0" smtClean="0"/>
              <a:t>+ Mass spectrometry allows us to identify the exact composition of elements in samples.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93" y="-12224"/>
            <a:ext cx="4580627" cy="687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763" y="1147313"/>
            <a:ext cx="8462895" cy="2281687"/>
          </a:xfrm>
        </p:spPr>
        <p:txBody>
          <a:bodyPr>
            <a:normAutofit/>
          </a:bodyPr>
          <a:lstStyle/>
          <a:p>
            <a:r>
              <a:rPr lang="en-US" dirty="0" smtClean="0"/>
              <a:t>No debate: Earth has been hit by multiple asteroids and meteors.</a:t>
            </a:r>
          </a:p>
          <a:p>
            <a:r>
              <a:rPr lang="en-US" dirty="0" smtClean="0"/>
              <a:t>One of these could have carried life, DNA, RNA, amino acids or other organic compounds that got life started.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analysis of the Murchison meteorite, which fell to Earth more than 40 years ago, reveals </a:t>
            </a:r>
            <a:r>
              <a:rPr lang="en-US" b="1" i="1" dirty="0"/>
              <a:t>tens of thousands of organic compounds</a:t>
            </a:r>
            <a:r>
              <a:rPr lang="en-US" dirty="0" smtClean="0"/>
              <a:t>” </a:t>
            </a:r>
            <a:r>
              <a:rPr lang="en-US" sz="1000" dirty="0" smtClean="0"/>
              <a:t>– </a:t>
            </a:r>
            <a:r>
              <a:rPr lang="en-US" sz="1000" dirty="0"/>
              <a:t>scientificamerican.com</a:t>
            </a:r>
          </a:p>
        </p:txBody>
      </p:sp>
      <p:pic>
        <p:nvPicPr>
          <p:cNvPr id="1026" name="Picture 2" descr="http://i.huffpost.com/gadgets/slideshows/211638/slide_211638_735524_fr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63" y="3532512"/>
            <a:ext cx="3100972" cy="310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957" y="3532512"/>
            <a:ext cx="4134630" cy="3100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529" r="10257"/>
          <a:stretch/>
        </p:blipFill>
        <p:spPr>
          <a:xfrm>
            <a:off x="7621809" y="3532579"/>
            <a:ext cx="4307244" cy="3100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66" y="296113"/>
            <a:ext cx="10515600" cy="851200"/>
          </a:xfrm>
        </p:spPr>
        <p:txBody>
          <a:bodyPr/>
          <a:lstStyle/>
          <a:p>
            <a:r>
              <a:rPr lang="en-US" dirty="0" smtClean="0"/>
              <a:t>Meteors… the ‘Seeding’ theory.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020" y="10282"/>
            <a:ext cx="3111033" cy="341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6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65" y="914400"/>
            <a:ext cx="5934635" cy="59436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 smtClean="0"/>
              <a:t>Oparin</a:t>
            </a:r>
            <a:r>
              <a:rPr lang="en-US" sz="2400" dirty="0" smtClean="0"/>
              <a:t> &amp; </a:t>
            </a:r>
            <a:r>
              <a:rPr lang="en-US" sz="2400" dirty="0" err="1" smtClean="0"/>
              <a:t>Heldane</a:t>
            </a:r>
            <a:r>
              <a:rPr lang="en-US" sz="2400" dirty="0" smtClean="0"/>
              <a:t> were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to </a:t>
            </a:r>
            <a:r>
              <a:rPr lang="en-US" sz="2400" dirty="0"/>
              <a:t>(independently) theorize </a:t>
            </a:r>
            <a:r>
              <a:rPr lang="en-US" sz="2400" dirty="0" smtClean="0"/>
              <a:t>that organic molecules could have randomly formed in what is believed to be </a:t>
            </a:r>
            <a:r>
              <a:rPr lang="en-US" sz="2400" b="1" dirty="0" smtClean="0"/>
              <a:t>oxygen-free</a:t>
            </a:r>
            <a:r>
              <a:rPr lang="en-US" sz="2400" dirty="0" smtClean="0"/>
              <a:t> atmosphere present 4 billion years ago. </a:t>
            </a:r>
          </a:p>
          <a:p>
            <a:r>
              <a:rPr lang="en-US" sz="2400" dirty="0" smtClean="0"/>
              <a:t>Basis of what is called the Primordial Soup theory.</a:t>
            </a:r>
          </a:p>
          <a:p>
            <a:pPr lvl="1"/>
            <a:r>
              <a:rPr lang="en-US" sz="2200" dirty="0" smtClean="0"/>
              <a:t>That early Earth’s atmosphere was made of:</a:t>
            </a:r>
          </a:p>
          <a:p>
            <a:pPr lvl="2">
              <a:spcBef>
                <a:spcPts val="0"/>
              </a:spcBef>
            </a:pPr>
            <a:r>
              <a:rPr lang="en-US" sz="2000" dirty="0" smtClean="0"/>
              <a:t>Ammonia,</a:t>
            </a:r>
          </a:p>
          <a:p>
            <a:pPr lvl="2">
              <a:spcBef>
                <a:spcPts val="0"/>
              </a:spcBef>
            </a:pPr>
            <a:r>
              <a:rPr lang="en-US" sz="2000" dirty="0" smtClean="0"/>
              <a:t>Water,</a:t>
            </a:r>
          </a:p>
          <a:p>
            <a:pPr lvl="2">
              <a:spcBef>
                <a:spcPts val="0"/>
              </a:spcBef>
            </a:pPr>
            <a:r>
              <a:rPr lang="en-US" sz="2000" dirty="0" smtClean="0"/>
              <a:t>Hydrogen sulfides</a:t>
            </a:r>
          </a:p>
          <a:p>
            <a:pPr lvl="2">
              <a:spcBef>
                <a:spcPts val="0"/>
              </a:spcBef>
            </a:pPr>
            <a:r>
              <a:rPr lang="en-US" sz="2000" dirty="0" smtClean="0"/>
              <a:t>Carbon Dioxide</a:t>
            </a:r>
          </a:p>
          <a:p>
            <a:pPr lvl="2">
              <a:spcBef>
                <a:spcPts val="0"/>
              </a:spcBef>
            </a:pPr>
            <a:r>
              <a:rPr lang="en-US" sz="2000" dirty="0" smtClean="0"/>
              <a:t>Phosphates</a:t>
            </a:r>
          </a:p>
          <a:p>
            <a:pPr lvl="2">
              <a:spcBef>
                <a:spcPts val="0"/>
              </a:spcBef>
            </a:pPr>
            <a:r>
              <a:rPr lang="en-US" sz="2000" dirty="0" smtClean="0"/>
              <a:t>No Oxygen!</a:t>
            </a:r>
          </a:p>
          <a:p>
            <a:r>
              <a:rPr lang="en-US" sz="2400" dirty="0" smtClean="0"/>
              <a:t>The basic chemicals, RNA amino acids or others initiated a cascade of events that led to reproductive life.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857" y="-523435"/>
            <a:ext cx="5266715" cy="3952435"/>
          </a:xfrm>
          <a:prstGeom prst="rect">
            <a:avLst/>
          </a:prstGeom>
        </p:spPr>
      </p:pic>
      <p:pic>
        <p:nvPicPr>
          <p:cNvPr id="2050" name="Picture 2" descr="Image result for abiogenesi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857" y="3105769"/>
            <a:ext cx="5266715" cy="359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629" y="147918"/>
            <a:ext cx="9404723" cy="1400530"/>
          </a:xfrm>
        </p:spPr>
        <p:txBody>
          <a:bodyPr/>
          <a:lstStyle/>
          <a:p>
            <a:r>
              <a:rPr lang="en-US" dirty="0" err="1" smtClean="0"/>
              <a:t>Oparin</a:t>
            </a:r>
            <a:r>
              <a:rPr lang="en-US" dirty="0" smtClean="0"/>
              <a:t>-Haldane Theory: 1929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23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2162</TotalTime>
  <Words>935</Words>
  <Application>Microsoft Office PowerPoint</Application>
  <PresentationFormat>Widescreen</PresentationFormat>
  <Paragraphs>98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Wingdings</vt:lpstr>
      <vt:lpstr>Wingdings 3</vt:lpstr>
      <vt:lpstr>Ion</vt:lpstr>
      <vt:lpstr>How Did Life Start on Earth?</vt:lpstr>
      <vt:lpstr>First Question: How Old is the Earth?</vt:lpstr>
      <vt:lpstr>2 Main Pathways to Life = Abiogenesis </vt:lpstr>
      <vt:lpstr>How Did Life Start:  Multiple Theories Abound</vt:lpstr>
      <vt:lpstr>The Most Widely-Accepted Scientific Explanation</vt:lpstr>
      <vt:lpstr>Evidence</vt:lpstr>
      <vt:lpstr>Carbon Dating: How we know how old stuff is on Earth.</vt:lpstr>
      <vt:lpstr>Meteors… the ‘Seeding’ theory.</vt:lpstr>
      <vt:lpstr>Oparin-Haldane Theory: 1929</vt:lpstr>
      <vt:lpstr>Miller-Urey Experiment: 1953</vt:lpstr>
      <vt:lpstr>Lerman Bubble Model: 1986</vt:lpstr>
      <vt:lpstr>PowerPoint Presentation</vt:lpstr>
      <vt:lpstr>Summary Concept Check</vt:lpstr>
    </vt:vector>
  </TitlesOfParts>
  <Company>Chandler Unified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Did Life Start on Earth?</dc:title>
  <dc:creator>Ives, Keith</dc:creator>
  <cp:lastModifiedBy>Chiang, Kwok him</cp:lastModifiedBy>
  <cp:revision>49</cp:revision>
  <cp:lastPrinted>2016-04-14T19:16:45Z</cp:lastPrinted>
  <dcterms:created xsi:type="dcterms:W3CDTF">2016-04-04T16:14:20Z</dcterms:created>
  <dcterms:modified xsi:type="dcterms:W3CDTF">2019-04-16T16:07:09Z</dcterms:modified>
</cp:coreProperties>
</file>